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a:lstStyle>
            <a:lvl1pPr>
              <a:defRPr/>
            </a:lvl1pPr>
          </a:lstStyle>
          <a:p>
            <a:fld id="{C7278CEF-F464-4E05-B44F-6E82A4768B28}" type="slidenum">
              <a:rPr lang="en-US"/>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18514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5D7237F-EBC5-4576-8ABC-40191B6E067D}" type="slidenum">
              <a:rPr lang="en-US"/>
              <a:pPr/>
              <a:t>‹#›</a:t>
            </a:fld>
            <a:endParaRPr lang="en-US"/>
          </a:p>
        </p:txBody>
      </p:sp>
    </p:spTree>
    <p:extLst>
      <p:ext uri="{BB962C8B-B14F-4D97-AF65-F5344CB8AC3E}">
        <p14:creationId xmlns:p14="http://schemas.microsoft.com/office/powerpoint/2010/main" val="153211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C4214055-FAF6-4937-A9A4-25F464270973}" type="slidenum">
              <a:rPr lang="en-US"/>
              <a:pPr/>
              <a:t>‹#›</a:t>
            </a:fld>
            <a:endParaRPr lang="en-US"/>
          </a:p>
        </p:txBody>
      </p:sp>
    </p:spTree>
    <p:extLst>
      <p:ext uri="{BB962C8B-B14F-4D97-AF65-F5344CB8AC3E}">
        <p14:creationId xmlns:p14="http://schemas.microsoft.com/office/powerpoint/2010/main" val="216272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1EDD904-9DFD-4A5C-8F2F-25970E37AD33}" type="slidenum">
              <a:rPr lang="en-US"/>
              <a:pPr/>
              <a:t>‹#›</a:t>
            </a:fld>
            <a:endParaRPr lang="en-US"/>
          </a:p>
        </p:txBody>
      </p:sp>
    </p:spTree>
    <p:extLst>
      <p:ext uri="{BB962C8B-B14F-4D97-AF65-F5344CB8AC3E}">
        <p14:creationId xmlns:p14="http://schemas.microsoft.com/office/powerpoint/2010/main" val="199057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a:lstStyle>
            <a:lvl1pPr>
              <a:defRPr/>
            </a:lvl1pPr>
          </a:lstStyle>
          <a:p>
            <a:fld id="{34EFF5A3-56CB-43BC-AA3C-2713CA1E20F6}" type="slidenum">
              <a:rPr lang="en-US"/>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5545850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lstStyle>
          <a:p>
            <a:fld id="{FA60DD44-396E-410C-95FB-E6F691D20202}" type="slidenum">
              <a:rPr lang="en-US"/>
              <a:pPr/>
              <a:t>‹#›</a:t>
            </a:fld>
            <a:endParaRPr lang="en-US"/>
          </a:p>
        </p:txBody>
      </p:sp>
    </p:spTree>
    <p:extLst>
      <p:ext uri="{BB962C8B-B14F-4D97-AF65-F5344CB8AC3E}">
        <p14:creationId xmlns:p14="http://schemas.microsoft.com/office/powerpoint/2010/main" val="33350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lstStyle>
          <a:p>
            <a:fld id="{1A5479C3-736F-41D5-9AA3-30DACBF84A6B}" type="slidenum">
              <a:rPr lang="en-US"/>
              <a:pPr/>
              <a:t>‹#›</a:t>
            </a:fld>
            <a:endParaRPr lang="en-US"/>
          </a:p>
        </p:txBody>
      </p:sp>
    </p:spTree>
    <p:extLst>
      <p:ext uri="{BB962C8B-B14F-4D97-AF65-F5344CB8AC3E}">
        <p14:creationId xmlns:p14="http://schemas.microsoft.com/office/powerpoint/2010/main" val="31899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57C48143-9089-47E9-8464-2A92C40C6D74}" type="slidenum">
              <a:rPr lang="en-US"/>
              <a:pPr/>
              <a:t>‹#›</a:t>
            </a:fld>
            <a:endParaRPr lang="en-US"/>
          </a:p>
        </p:txBody>
      </p:sp>
    </p:spTree>
    <p:extLst>
      <p:ext uri="{BB962C8B-B14F-4D97-AF65-F5344CB8AC3E}">
        <p14:creationId xmlns:p14="http://schemas.microsoft.com/office/powerpoint/2010/main" val="29670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FB4003AA-AD23-46A6-A87E-E635C1974924}" type="slidenum">
              <a:rPr lang="en-US"/>
              <a:pPr/>
              <a:t>‹#›</a:t>
            </a:fld>
            <a:endParaRPr lang="en-US"/>
          </a:p>
        </p:txBody>
      </p:sp>
    </p:spTree>
    <p:extLst>
      <p:ext uri="{BB962C8B-B14F-4D97-AF65-F5344CB8AC3E}">
        <p14:creationId xmlns:p14="http://schemas.microsoft.com/office/powerpoint/2010/main" val="140820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a:lstStyle>
            <a:lvl1pPr>
              <a:defRPr/>
            </a:lvl1pPr>
          </a:lstStyle>
          <a:p>
            <a:fld id="{2BB70DA7-D5BD-4EAB-BF46-AFF86DD17889}" type="slidenum">
              <a:rPr lang="en-US"/>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25657459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a:lstStyle>
            <a:lvl1pPr>
              <a:defRPr/>
            </a:lvl1pPr>
          </a:lstStyle>
          <a:p>
            <a:fld id="{60724035-1A4C-4DC2-AA38-9F8FB8107DD5}" type="slidenum">
              <a:rPr lang="en-US"/>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22277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defRPr>
            </a:lvl1pPr>
          </a:lstStyle>
          <a:p>
            <a:fld id="{5972D1E7-09E4-4843-8DE0-8B8BAB7F8682}" type="slidenum">
              <a:rPr lang="en-US"/>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692" r:id="rId7"/>
    <p:sldLayoutId id="2147483701" r:id="rId8"/>
    <p:sldLayoutId id="2147483702" r:id="rId9"/>
    <p:sldLayoutId id="2147483693" r:id="rId10"/>
    <p:sldLayoutId id="2147483694" r:id="rId11"/>
  </p:sldLayoutIdLst>
  <p:txStyles>
    <p:titleStyle>
      <a:lvl1pPr marL="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fontAlgn="base">
        <a:spcBef>
          <a:spcPct val="0"/>
        </a:spcBef>
        <a:spcAft>
          <a:spcPct val="0"/>
        </a:spcAft>
        <a:defRPr sz="4600">
          <a:solidFill>
            <a:srgbClr val="E7EACB"/>
          </a:solidFill>
          <a:latin typeface="Rockwell" panose="02060603020205020403" pitchFamily="18" charset="0"/>
        </a:defRPr>
      </a:lvl2pPr>
      <a:lvl3pPr marL="53975" algn="r" rtl="0" fontAlgn="base">
        <a:spcBef>
          <a:spcPct val="0"/>
        </a:spcBef>
        <a:spcAft>
          <a:spcPct val="0"/>
        </a:spcAft>
        <a:defRPr sz="4600">
          <a:solidFill>
            <a:srgbClr val="E7EACB"/>
          </a:solidFill>
          <a:latin typeface="Rockwell" panose="02060603020205020403" pitchFamily="18" charset="0"/>
        </a:defRPr>
      </a:lvl3pPr>
      <a:lvl4pPr marL="53975" algn="r" rtl="0" fontAlgn="base">
        <a:spcBef>
          <a:spcPct val="0"/>
        </a:spcBef>
        <a:spcAft>
          <a:spcPct val="0"/>
        </a:spcAft>
        <a:defRPr sz="4600">
          <a:solidFill>
            <a:srgbClr val="E7EACB"/>
          </a:solidFill>
          <a:latin typeface="Rockwell" panose="02060603020205020403" pitchFamily="18" charset="0"/>
        </a:defRPr>
      </a:lvl4pPr>
      <a:lvl5pPr marL="53975" algn="r" rtl="0" fontAlgn="base">
        <a:spcBef>
          <a:spcPct val="0"/>
        </a:spcBef>
        <a:spcAft>
          <a:spcPct val="0"/>
        </a:spcAft>
        <a:defRPr sz="4600">
          <a:solidFill>
            <a:srgbClr val="E7EACB"/>
          </a:solidFill>
          <a:latin typeface="Rockwell" panose="02060603020205020403" pitchFamily="18" charset="0"/>
        </a:defRPr>
      </a:lvl5pPr>
      <a:lvl6pPr marL="511175" algn="r" rtl="0" fontAlgn="base">
        <a:spcBef>
          <a:spcPct val="0"/>
        </a:spcBef>
        <a:spcAft>
          <a:spcPct val="0"/>
        </a:spcAft>
        <a:defRPr sz="4600">
          <a:solidFill>
            <a:srgbClr val="E7EACB"/>
          </a:solidFill>
          <a:latin typeface="Rockwell" panose="02060603020205020403" pitchFamily="18" charset="0"/>
        </a:defRPr>
      </a:lvl6pPr>
      <a:lvl7pPr marL="968375" algn="r" rtl="0" fontAlgn="base">
        <a:spcBef>
          <a:spcPct val="0"/>
        </a:spcBef>
        <a:spcAft>
          <a:spcPct val="0"/>
        </a:spcAft>
        <a:defRPr sz="4600">
          <a:solidFill>
            <a:srgbClr val="E7EACB"/>
          </a:solidFill>
          <a:latin typeface="Rockwell" panose="02060603020205020403" pitchFamily="18" charset="0"/>
        </a:defRPr>
      </a:lvl7pPr>
      <a:lvl8pPr marL="1425575" algn="r" rtl="0" fontAlgn="base">
        <a:spcBef>
          <a:spcPct val="0"/>
        </a:spcBef>
        <a:spcAft>
          <a:spcPct val="0"/>
        </a:spcAft>
        <a:defRPr sz="4600">
          <a:solidFill>
            <a:srgbClr val="E7EACB"/>
          </a:solidFill>
          <a:latin typeface="Rockwell" panose="02060603020205020403" pitchFamily="18" charset="0"/>
        </a:defRPr>
      </a:lvl8pPr>
      <a:lvl9pPr marL="1882775" algn="r" rtl="0" fontAlgn="base">
        <a:spcBef>
          <a:spcPct val="0"/>
        </a:spcBef>
        <a:spcAft>
          <a:spcPct val="0"/>
        </a:spcAft>
        <a:defRPr sz="4600">
          <a:solidFill>
            <a:srgbClr val="E7EACB"/>
          </a:solidFill>
          <a:latin typeface="Rockwell" panose="02060603020205020403" pitchFamily="18" charset="0"/>
        </a:defRPr>
      </a:lvl9pPr>
      <a:extLst/>
    </p:titleStyle>
    <p:bodyStyle>
      <a:lvl1pPr marL="292100" indent="-292100" algn="l" rtl="0" fontAlgn="base">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fontAlgn="auto">
              <a:spcAft>
                <a:spcPts val="0"/>
              </a:spcAft>
              <a:defRPr/>
            </a:pPr>
            <a:r>
              <a:rPr lang="en-US">
                <a:solidFill>
                  <a:schemeClr val="tx2">
                    <a:tint val="100000"/>
                    <a:shade val="90000"/>
                    <a:satMod val="250000"/>
                    <a:alpha val="100000"/>
                  </a:schemeClr>
                </a:solidFill>
              </a:rPr>
              <a:t>Surveying Merit Badge</a:t>
            </a:r>
          </a:p>
        </p:txBody>
      </p:sp>
      <p:sp>
        <p:nvSpPr>
          <p:cNvPr id="10243" name="Rectangle 3"/>
          <p:cNvSpPr>
            <a:spLocks noGrp="1" noChangeArrowheads="1"/>
          </p:cNvSpPr>
          <p:nvPr>
            <p:ph type="subTitle" idx="1"/>
          </p:nvPr>
        </p:nvSpPr>
        <p:spPr>
          <a:xfrm>
            <a:off x="2133600" y="2819400"/>
            <a:ext cx="6559550" cy="1752600"/>
          </a:xfrm>
        </p:spPr>
        <p:txBody>
          <a:bodyPr/>
          <a:lstStyle/>
          <a:p>
            <a:pPr>
              <a:spcBef>
                <a:spcPct val="0"/>
              </a:spcBef>
            </a:pPr>
            <a:r>
              <a:rPr lang="en-US" dirty="0" smtClean="0"/>
              <a:t>Teaching the Rising Generation about our Profession</a:t>
            </a:r>
          </a:p>
        </p:txBody>
      </p:sp>
      <p:pic>
        <p:nvPicPr>
          <p:cNvPr id="10244" name="Picture 5" descr="2660c"/>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304800"/>
            <a:ext cx="1905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538" r="3077"/>
          <a:stretch/>
        </p:blipFill>
        <p:spPr bwMode="auto">
          <a:xfrm>
            <a:off x="3505200" y="1524000"/>
            <a:ext cx="4724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p:nvPr>
        </p:nvSpPr>
        <p:spPr>
          <a:xfrm>
            <a:off x="457200" y="274638"/>
            <a:ext cx="3124200" cy="1143000"/>
          </a:xfrm>
        </p:spPr>
        <p:txBody>
          <a:bodyPr>
            <a:normAutofit fontScale="90000"/>
          </a:bodyPr>
          <a:lstStyle/>
          <a:p>
            <a:pPr marL="54864" fontAlgn="auto">
              <a:spcAft>
                <a:spcPts val="0"/>
              </a:spcAft>
              <a:defRPr/>
            </a:pPr>
            <a:r>
              <a:rPr lang="en-US" sz="4000">
                <a:solidFill>
                  <a:schemeClr val="tx2">
                    <a:tint val="100000"/>
                    <a:shade val="90000"/>
                    <a:satMod val="250000"/>
                    <a:alpha val="100000"/>
                  </a:schemeClr>
                </a:solidFill>
              </a:rPr>
              <a:t>Leveling Exercise</a:t>
            </a:r>
          </a:p>
        </p:txBody>
      </p:sp>
      <p:sp>
        <p:nvSpPr>
          <p:cNvPr id="19460" name="Rectangle 3"/>
          <p:cNvSpPr>
            <a:spLocks noGrp="1" noChangeArrowheads="1"/>
          </p:cNvSpPr>
          <p:nvPr>
            <p:ph idx="1"/>
          </p:nvPr>
        </p:nvSpPr>
        <p:spPr>
          <a:xfrm>
            <a:off x="457200" y="1600200"/>
            <a:ext cx="3048000" cy="4525963"/>
          </a:xfrm>
        </p:spPr>
        <p:txBody>
          <a:bodyPr/>
          <a:lstStyle/>
          <a:p>
            <a:pPr>
              <a:lnSpc>
                <a:spcPct val="80000"/>
              </a:lnSpc>
            </a:pPr>
            <a:r>
              <a:rPr lang="en-US" sz="2000" smtClean="0"/>
              <a:t>Use one of the corner markers from requirement 2 as a benchmark with an assumed elevation of 100 feet. Using a level and rod, determine the elevation of the other four corner markers</a:t>
            </a:r>
          </a:p>
          <a:p>
            <a:pPr>
              <a:lnSpc>
                <a:spcPct val="80000"/>
              </a:lnSpc>
            </a:pPr>
            <a:r>
              <a:rPr lang="en-US" sz="2000" smtClean="0"/>
              <a:t>Crews rotate between total station, compass and tape, and level for large groups, for smaller groups do the leveling after</a:t>
            </a:r>
          </a:p>
        </p:txBody>
      </p:sp>
      <p:pic>
        <p:nvPicPr>
          <p:cNvPr id="1028" name="Picture 4" descr="http://www.moverswarehouse.com/images/Whisker%20on%20Nail.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077200" y="367506"/>
            <a:ext cx="762001" cy="210026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53536"/>
            <a:ext cx="8229600" cy="1143000"/>
          </a:xfrm>
        </p:spPr>
        <p:txBody>
          <a:bodyPr/>
          <a:lstStyle/>
          <a:p>
            <a:pPr marL="54864" fontAlgn="auto">
              <a:spcAft>
                <a:spcPts val="0"/>
              </a:spcAft>
              <a:defRPr/>
            </a:pPr>
            <a:r>
              <a:rPr lang="en-US">
                <a:solidFill>
                  <a:schemeClr val="tx2">
                    <a:tint val="100000"/>
                    <a:shade val="90000"/>
                    <a:satMod val="250000"/>
                    <a:alpha val="100000"/>
                  </a:schemeClr>
                </a:solidFill>
              </a:rPr>
              <a:t>Discuss GPS</a:t>
            </a:r>
          </a:p>
        </p:txBody>
      </p:sp>
      <p:sp>
        <p:nvSpPr>
          <p:cNvPr id="20483" name="Rectangle 3"/>
          <p:cNvSpPr>
            <a:spLocks noGrp="1" noChangeArrowheads="1"/>
          </p:cNvSpPr>
          <p:nvPr>
            <p:ph idx="1"/>
          </p:nvPr>
        </p:nvSpPr>
        <p:spPr/>
        <p:txBody>
          <a:bodyPr/>
          <a:lstStyle/>
          <a:p>
            <a:r>
              <a:rPr lang="en-US" smtClean="0"/>
              <a:t>Tell what GPS is; discuss with your counselor the importance of GPS and how it is changing the field of surveying.</a:t>
            </a:r>
          </a:p>
        </p:txBody>
      </p:sp>
      <p:pic>
        <p:nvPicPr>
          <p:cNvPr id="20484" name="Picture 5" descr="microdrone_fligh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3505200"/>
            <a:ext cx="54864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5181600" cy="944562"/>
          </a:xfrm>
        </p:spPr>
        <p:txBody>
          <a:bodyPr/>
          <a:lstStyle/>
          <a:p>
            <a:pPr marL="54864" fontAlgn="auto">
              <a:spcAft>
                <a:spcPts val="0"/>
              </a:spcAft>
              <a:defRPr/>
            </a:pPr>
            <a:r>
              <a:rPr lang="en-US">
                <a:solidFill>
                  <a:schemeClr val="tx2">
                    <a:tint val="100000"/>
                    <a:shade val="90000"/>
                    <a:satMod val="250000"/>
                    <a:alpha val="100000"/>
                  </a:schemeClr>
                </a:solidFill>
              </a:rPr>
              <a:t>Note Reduction</a:t>
            </a:r>
          </a:p>
        </p:txBody>
      </p:sp>
      <p:sp>
        <p:nvSpPr>
          <p:cNvPr id="21507" name="Rectangle 3"/>
          <p:cNvSpPr>
            <a:spLocks noGrp="1" noChangeArrowheads="1"/>
          </p:cNvSpPr>
          <p:nvPr>
            <p:ph idx="1"/>
          </p:nvPr>
        </p:nvSpPr>
        <p:spPr>
          <a:xfrm>
            <a:off x="457200" y="1524000"/>
            <a:ext cx="5257800" cy="5181600"/>
          </a:xfrm>
        </p:spPr>
        <p:txBody>
          <a:bodyPr/>
          <a:lstStyle/>
          <a:p>
            <a:pPr>
              <a:lnSpc>
                <a:spcPct val="80000"/>
              </a:lnSpc>
            </a:pPr>
            <a:r>
              <a:rPr lang="en-US" sz="2400" dirty="0" smtClean="0"/>
              <a:t>With the assistance of the counselor, compute the error of closure from the recorded notes. The error of closure must not be more than 5 feet.</a:t>
            </a:r>
          </a:p>
          <a:p>
            <a:pPr lvl="1">
              <a:lnSpc>
                <a:spcPct val="80000"/>
              </a:lnSpc>
            </a:pPr>
            <a:r>
              <a:rPr lang="en-US" sz="1600" dirty="0" smtClean="0"/>
              <a:t>Average the results from all crews, throw out the bad measurements and do calculations as a group using averaged numbers.</a:t>
            </a:r>
          </a:p>
          <a:p>
            <a:pPr>
              <a:lnSpc>
                <a:spcPct val="80000"/>
              </a:lnSpc>
            </a:pPr>
            <a:r>
              <a:rPr lang="en-US" sz="2400" dirty="0" smtClean="0"/>
              <a:t>From the field notes gathered for requirement 2, draw to scale a map of your survey. Submit a neatly drawn copy.</a:t>
            </a:r>
          </a:p>
          <a:p>
            <a:pPr lvl="1">
              <a:lnSpc>
                <a:spcPct val="80000"/>
              </a:lnSpc>
            </a:pPr>
            <a:r>
              <a:rPr lang="en-US" sz="1600" dirty="0" smtClean="0"/>
              <a:t>Use graph paper, protractors, scales not needed </a:t>
            </a:r>
          </a:p>
          <a:p>
            <a:pPr>
              <a:lnSpc>
                <a:spcPct val="80000"/>
              </a:lnSpc>
            </a:pPr>
            <a:r>
              <a:rPr lang="en-US" sz="2400" dirty="0" smtClean="0"/>
              <a:t>Write a metes and bounds description for the five-sided lot in requirement 2.</a:t>
            </a:r>
          </a:p>
          <a:p>
            <a:pPr>
              <a:lnSpc>
                <a:spcPct val="80000"/>
              </a:lnSpc>
            </a:pPr>
            <a:endParaRPr lang="en-US" sz="2400" dirty="0" smtClean="0"/>
          </a:p>
        </p:txBody>
      </p:sp>
      <p:pic>
        <p:nvPicPr>
          <p:cNvPr id="21508" name="Picture 5" descr="Countesscalc"/>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600200"/>
            <a:ext cx="314325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dirty="0" smtClean="0">
                <a:solidFill>
                  <a:schemeClr val="tx2">
                    <a:tint val="100000"/>
                    <a:shade val="90000"/>
                    <a:satMod val="250000"/>
                    <a:alpha val="100000"/>
                  </a:schemeClr>
                </a:solidFill>
              </a:rPr>
              <a:t>Discussion</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457200" y="1524000"/>
            <a:ext cx="4191000" cy="4800600"/>
          </a:xfrm>
        </p:spPr>
        <p:txBody>
          <a:bodyPr>
            <a:normAutofit lnSpcReduction="10000"/>
          </a:bodyPr>
          <a:lstStyle/>
          <a:p>
            <a:pPr fontAlgn="auto">
              <a:spcBef>
                <a:spcPts val="0"/>
              </a:spcBef>
              <a:spcAft>
                <a:spcPts val="0"/>
              </a:spcAft>
              <a:buFont typeface="Wingdings 2"/>
              <a:buChar char=""/>
              <a:defRPr/>
            </a:pPr>
            <a:r>
              <a:rPr lang="en-US" sz="2400" dirty="0" smtClean="0"/>
              <a:t>Discuss the importance of surveying with a licensed surveyor. Also discuss the various types of surveying and mapping, and applications of surveying technology to other fields. Discuss career opportunities in surveying and related fields. Discuss qualifications and preparation for such a career.</a:t>
            </a:r>
            <a:endParaRPr lang="en-US" sz="2400" dirty="0"/>
          </a:p>
        </p:txBody>
      </p:sp>
      <p:pic>
        <p:nvPicPr>
          <p:cNvPr id="22532" name="Picture 2" descr="http://ishtarsgate.files.wordpress.com/2011/04/platoandaristot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699089"/>
            <a:ext cx="404812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438400" y="5638800"/>
            <a:ext cx="607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92100" indent="-292100" algn="l" rtl="0" fontAlgn="base">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fontAlgn="auto">
              <a:spcBef>
                <a:spcPts val="0"/>
              </a:spcBef>
              <a:spcAft>
                <a:spcPts val="0"/>
              </a:spcAft>
              <a:buFont typeface="Wingdings 2"/>
              <a:buChar char=""/>
              <a:defRPr/>
            </a:pPr>
            <a:r>
              <a:rPr lang="en-US" sz="1600" dirty="0" smtClean="0"/>
              <a:t>The scouts are typically as excited about emerging [measuring] technologies as surveyors are. Talking about scanning, imaging or UAV’s could help keep their attention.</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marL="54864" fontAlgn="auto">
              <a:spcAft>
                <a:spcPts val="0"/>
              </a:spcAft>
              <a:defRPr/>
            </a:pPr>
            <a:r>
              <a:rPr lang="en-US" dirty="0" smtClean="0">
                <a:solidFill>
                  <a:schemeClr val="tx2">
                    <a:tint val="100000"/>
                    <a:shade val="90000"/>
                    <a:satMod val="250000"/>
                    <a:alpha val="100000"/>
                  </a:schemeClr>
                </a:solidFill>
              </a:rPr>
              <a:t>Homework</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228600" y="1524000"/>
            <a:ext cx="4038600" cy="4724400"/>
          </a:xfrm>
        </p:spPr>
        <p:txBody>
          <a:bodyPr>
            <a:normAutofit lnSpcReduction="10000"/>
          </a:bodyPr>
          <a:lstStyle/>
          <a:p>
            <a:pPr fontAlgn="auto">
              <a:spcBef>
                <a:spcPts val="0"/>
              </a:spcBef>
              <a:spcAft>
                <a:spcPts val="0"/>
              </a:spcAft>
              <a:buFont typeface="Wingdings 2"/>
              <a:buChar char=""/>
              <a:defRPr/>
            </a:pPr>
            <a:r>
              <a:rPr lang="en-US" sz="2400" dirty="0" smtClean="0"/>
              <a:t>Get a copy of the deed to your property, or a piece of property assigned by your counselor, from the local courthouse or title agency.</a:t>
            </a:r>
            <a:endParaRPr lang="en-US" sz="2400" dirty="0"/>
          </a:p>
          <a:p>
            <a:pPr fontAlgn="auto">
              <a:spcBef>
                <a:spcPts val="0"/>
              </a:spcBef>
              <a:spcAft>
                <a:spcPts val="0"/>
              </a:spcAft>
              <a:buFont typeface="Wingdings 2"/>
              <a:buChar char=""/>
              <a:defRPr/>
            </a:pPr>
            <a:r>
              <a:rPr lang="en-US" sz="2400" dirty="0" smtClean="0"/>
              <a:t>As an option, you could pull a deed and associated copies of search documents for the property you are meeting at and walk them through how you found that deed.</a:t>
            </a:r>
            <a:endParaRPr lang="en-US" sz="2400" dirty="0"/>
          </a:p>
        </p:txBody>
      </p:sp>
      <p:pic>
        <p:nvPicPr>
          <p:cNvPr id="23556" name="Picture 2" descr="http://ferrell-lawfirm.com/wp-content/uploads/2011/05/recorder_of_deeds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40200" y="1905000"/>
            <a:ext cx="4851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140200" y="5181600"/>
            <a:ext cx="444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92100" indent="-292100" algn="l" rtl="0" fontAlgn="base">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fontAlgn="auto">
              <a:spcBef>
                <a:spcPts val="0"/>
              </a:spcBef>
              <a:spcAft>
                <a:spcPts val="0"/>
              </a:spcAft>
              <a:buFont typeface="Wingdings 2"/>
              <a:buChar char=""/>
              <a:defRPr/>
            </a:pPr>
            <a:r>
              <a:rPr lang="en-US" sz="1600" dirty="0" smtClean="0"/>
              <a:t>The scouts should be made aware that this should </a:t>
            </a:r>
            <a:r>
              <a:rPr lang="en-US" sz="1600" dirty="0" smtClean="0"/>
              <a:t>be done </a:t>
            </a:r>
            <a:r>
              <a:rPr lang="en-US" sz="1600" dirty="0" smtClean="0"/>
              <a:t>before class if it is a one day event.</a:t>
            </a:r>
          </a:p>
          <a:p>
            <a:pPr fontAlgn="auto">
              <a:spcBef>
                <a:spcPts val="0"/>
              </a:spcBef>
              <a:spcAft>
                <a:spcPts val="0"/>
              </a:spcAft>
              <a:buFont typeface="Wingdings 2"/>
              <a:buChar char=""/>
              <a:defRPr/>
            </a:pPr>
            <a:r>
              <a:rPr lang="en-US" sz="1600" dirty="0" smtClean="0"/>
              <a:t>A two day class can give procrastinators a second chance.</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marL="54864" fontAlgn="auto">
              <a:spcAft>
                <a:spcPts val="0"/>
              </a:spcAft>
              <a:defRPr/>
            </a:pPr>
            <a:r>
              <a:rPr lang="en-US" dirty="0" smtClean="0">
                <a:solidFill>
                  <a:schemeClr val="tx2">
                    <a:tint val="100000"/>
                    <a:shade val="90000"/>
                    <a:satMod val="250000"/>
                    <a:alpha val="100000"/>
                  </a:schemeClr>
                </a:solidFill>
              </a:rPr>
              <a:t>Sign off the scouts</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228600" y="1524000"/>
            <a:ext cx="3810000" cy="4876800"/>
          </a:xfrm>
        </p:spPr>
        <p:txBody>
          <a:bodyPr>
            <a:normAutofit fontScale="85000" lnSpcReduction="10000"/>
          </a:bodyPr>
          <a:lstStyle/>
          <a:p>
            <a:pPr fontAlgn="auto">
              <a:spcBef>
                <a:spcPts val="0"/>
              </a:spcBef>
              <a:spcAft>
                <a:spcPts val="0"/>
              </a:spcAft>
              <a:buFont typeface="Wingdings 2"/>
              <a:buChar char=""/>
              <a:defRPr/>
            </a:pPr>
            <a:r>
              <a:rPr lang="en-US" sz="2400" dirty="0" smtClean="0"/>
              <a:t>Have one of the surveyors helping sign off the scouts as having completed the badge and give out contact information to those earning partial credit.</a:t>
            </a:r>
          </a:p>
          <a:p>
            <a:pPr lvl="1" fontAlgn="auto">
              <a:spcBef>
                <a:spcPts val="0"/>
              </a:spcBef>
              <a:spcAft>
                <a:spcPts val="0"/>
              </a:spcAft>
              <a:buFont typeface="Wingdings 2"/>
              <a:buChar char=""/>
              <a:defRPr/>
            </a:pPr>
            <a:r>
              <a:rPr lang="en-US" sz="1900" dirty="0" smtClean="0"/>
              <a:t>This allows the more ambitious to contact you, or work with another counselor when they are ready to pass off the remainder.</a:t>
            </a:r>
          </a:p>
          <a:p>
            <a:pPr fontAlgn="auto">
              <a:spcBef>
                <a:spcPts val="0"/>
              </a:spcBef>
              <a:spcAft>
                <a:spcPts val="0"/>
              </a:spcAft>
              <a:buFont typeface="Wingdings 2"/>
              <a:buChar char=""/>
              <a:defRPr/>
            </a:pPr>
            <a:r>
              <a:rPr lang="en-US" sz="2400" dirty="0" smtClean="0"/>
              <a:t>This will require a registered merit badge counselor, it is a simple process, however there are many UCLS members who are already registered and they could help with this.</a:t>
            </a:r>
            <a:endParaRPr lang="en-US" sz="2400" dirty="0"/>
          </a:p>
        </p:txBody>
      </p:sp>
      <p:pic>
        <p:nvPicPr>
          <p:cNvPr id="35842" name="Picture 2" descr="http://www.boyandgirlscouts.com/wp-content/uploads/2009/07/MeritBadgeBlueCar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09076" y="1600200"/>
            <a:ext cx="4829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http://www.burbanktroop201.com/images/mbc2.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09076" y="3962400"/>
            <a:ext cx="4829000" cy="244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312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4267200" cy="1143000"/>
          </a:xfrm>
        </p:spPr>
        <p:txBody>
          <a:bodyPr>
            <a:normAutofit fontScale="90000"/>
          </a:bodyPr>
          <a:lstStyle/>
          <a:p>
            <a:pPr marL="54864" fontAlgn="auto">
              <a:spcAft>
                <a:spcPts val="0"/>
              </a:spcAft>
              <a:defRPr/>
            </a:pPr>
            <a:r>
              <a:rPr lang="en-US" sz="4000">
                <a:solidFill>
                  <a:schemeClr val="tx2">
                    <a:tint val="100000"/>
                    <a:shade val="90000"/>
                    <a:satMod val="250000"/>
                    <a:alpha val="100000"/>
                  </a:schemeClr>
                </a:solidFill>
              </a:rPr>
              <a:t>Surveying Merit Badge Facts</a:t>
            </a:r>
          </a:p>
        </p:txBody>
      </p:sp>
      <p:sp>
        <p:nvSpPr>
          <p:cNvPr id="11267" name="Rectangle 3"/>
          <p:cNvSpPr>
            <a:spLocks noGrp="1" noChangeArrowheads="1"/>
          </p:cNvSpPr>
          <p:nvPr>
            <p:ph idx="1"/>
          </p:nvPr>
        </p:nvSpPr>
        <p:spPr>
          <a:xfrm>
            <a:off x="457200" y="1600200"/>
            <a:ext cx="4191000" cy="4525963"/>
          </a:xfrm>
        </p:spPr>
        <p:txBody>
          <a:bodyPr/>
          <a:lstStyle/>
          <a:p>
            <a:r>
              <a:rPr lang="en-US" smtClean="0"/>
              <a:t>One of the original 57 merit badges in 1911</a:t>
            </a:r>
          </a:p>
          <a:p>
            <a:r>
              <a:rPr lang="en-US" smtClean="0"/>
              <a:t>142,583 Badges have been awarded</a:t>
            </a:r>
          </a:p>
          <a:p>
            <a:r>
              <a:rPr lang="en-US" smtClean="0"/>
              <a:t>1,166 were awarded in 2007</a:t>
            </a:r>
          </a:p>
          <a:p>
            <a:pPr>
              <a:buFontTx/>
              <a:buNone/>
            </a:pPr>
            <a:endParaRPr lang="en-US" smtClean="0"/>
          </a:p>
          <a:p>
            <a:pPr>
              <a:buFontTx/>
              <a:buNone/>
            </a:pPr>
            <a:endParaRPr lang="en-US" smtClean="0"/>
          </a:p>
        </p:txBody>
      </p:sp>
      <p:pic>
        <p:nvPicPr>
          <p:cNvPr id="11268" name="Picture 5" descr="60eaa7d537f6256add0c74bb75375b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457200"/>
            <a:ext cx="3910013"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53536"/>
            <a:ext cx="8229600" cy="1143000"/>
          </a:xfrm>
        </p:spPr>
        <p:txBody>
          <a:bodyPr/>
          <a:lstStyle/>
          <a:p>
            <a:pPr marL="54864" fontAlgn="auto">
              <a:spcAft>
                <a:spcPts val="0"/>
              </a:spcAft>
              <a:defRPr/>
            </a:pPr>
            <a:r>
              <a:rPr lang="en-US">
                <a:solidFill>
                  <a:schemeClr val="tx2">
                    <a:tint val="100000"/>
                    <a:shade val="90000"/>
                    <a:satMod val="250000"/>
                    <a:alpha val="100000"/>
                  </a:schemeClr>
                </a:solidFill>
              </a:rPr>
              <a:t>Why Teach Merit Badges</a:t>
            </a:r>
          </a:p>
        </p:txBody>
      </p:sp>
      <p:sp>
        <p:nvSpPr>
          <p:cNvPr id="12291" name="Rectangle 3"/>
          <p:cNvSpPr>
            <a:spLocks noGrp="1" noChangeArrowheads="1"/>
          </p:cNvSpPr>
          <p:nvPr>
            <p:ph idx="1"/>
          </p:nvPr>
        </p:nvSpPr>
        <p:spPr>
          <a:xfrm>
            <a:off x="4038600" y="1600200"/>
            <a:ext cx="4648200" cy="4525963"/>
          </a:xfrm>
        </p:spPr>
        <p:txBody>
          <a:bodyPr/>
          <a:lstStyle/>
          <a:p>
            <a:r>
              <a:rPr lang="en-US" smtClean="0"/>
              <a:t>Captive Audience</a:t>
            </a:r>
          </a:p>
          <a:p>
            <a:r>
              <a:rPr lang="en-US" smtClean="0"/>
              <a:t>Lesson Materials</a:t>
            </a:r>
          </a:p>
          <a:p>
            <a:r>
              <a:rPr lang="en-US" smtClean="0"/>
              <a:t>Small time commitment</a:t>
            </a:r>
          </a:p>
        </p:txBody>
      </p:sp>
      <p:pic>
        <p:nvPicPr>
          <p:cNvPr id="12292" name="Picture 5" descr="boy_scouts_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981200"/>
            <a:ext cx="32004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4038600" cy="1143000"/>
          </a:xfrm>
        </p:spPr>
        <p:txBody>
          <a:bodyPr>
            <a:normAutofit fontScale="90000"/>
          </a:bodyPr>
          <a:lstStyle/>
          <a:p>
            <a:pPr marL="54864" fontAlgn="auto">
              <a:spcAft>
                <a:spcPts val="0"/>
              </a:spcAft>
              <a:defRPr/>
            </a:pPr>
            <a:r>
              <a:rPr lang="en-US" sz="4000">
                <a:solidFill>
                  <a:schemeClr val="tx2">
                    <a:tint val="100000"/>
                    <a:shade val="90000"/>
                    <a:satMod val="250000"/>
                    <a:alpha val="100000"/>
                  </a:schemeClr>
                </a:solidFill>
              </a:rPr>
              <a:t>Engaged Audience</a:t>
            </a:r>
          </a:p>
        </p:txBody>
      </p:sp>
      <p:sp>
        <p:nvSpPr>
          <p:cNvPr id="13315" name="Rectangle 3"/>
          <p:cNvSpPr>
            <a:spLocks noGrp="1" noChangeArrowheads="1"/>
          </p:cNvSpPr>
          <p:nvPr>
            <p:ph idx="1"/>
          </p:nvPr>
        </p:nvSpPr>
        <p:spPr>
          <a:xfrm>
            <a:off x="304800" y="1524000"/>
            <a:ext cx="4114800" cy="4953000"/>
          </a:xfrm>
        </p:spPr>
        <p:txBody>
          <a:bodyPr/>
          <a:lstStyle/>
          <a:p>
            <a:pPr>
              <a:lnSpc>
                <a:spcPct val="90000"/>
              </a:lnSpc>
            </a:pPr>
            <a:r>
              <a:rPr lang="en-US" sz="2800" dirty="0" smtClean="0"/>
              <a:t>Scouts come to the merit badge class interested in the topic, having </a:t>
            </a:r>
            <a:r>
              <a:rPr lang="en-US" sz="2800" dirty="0" smtClean="0"/>
              <a:t>chosen </a:t>
            </a:r>
            <a:r>
              <a:rPr lang="en-US" sz="2800" dirty="0" smtClean="0"/>
              <a:t>it over other badges</a:t>
            </a:r>
          </a:p>
          <a:p>
            <a:pPr>
              <a:lnSpc>
                <a:spcPct val="90000"/>
              </a:lnSpc>
            </a:pPr>
            <a:r>
              <a:rPr lang="en-US" sz="2800" dirty="0" smtClean="0"/>
              <a:t>It allows us to highlight all aspects of the profession.</a:t>
            </a:r>
          </a:p>
          <a:p>
            <a:pPr>
              <a:lnSpc>
                <a:spcPct val="90000"/>
              </a:lnSpc>
            </a:pPr>
            <a:r>
              <a:rPr lang="en-US" sz="2800" dirty="0" smtClean="0"/>
              <a:t>Career fairs and other forms of familiarizing young people with surveying are more of a sales pitch.</a:t>
            </a:r>
          </a:p>
        </p:txBody>
      </p:sp>
      <p:pic>
        <p:nvPicPr>
          <p:cNvPr id="13316" name="Picture 5" descr="boy-scouts-of-americ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53536"/>
            <a:ext cx="8229600" cy="1143000"/>
          </a:xfrm>
        </p:spPr>
        <p:txBody>
          <a:bodyPr>
            <a:normAutofit fontScale="90000"/>
          </a:bodyPr>
          <a:lstStyle/>
          <a:p>
            <a:pPr marL="54864" fontAlgn="auto">
              <a:spcAft>
                <a:spcPts val="0"/>
              </a:spcAft>
              <a:defRPr/>
            </a:pPr>
            <a:r>
              <a:rPr lang="en-US">
                <a:solidFill>
                  <a:schemeClr val="tx2">
                    <a:tint val="100000"/>
                    <a:shade val="90000"/>
                    <a:satMod val="250000"/>
                    <a:alpha val="100000"/>
                  </a:schemeClr>
                </a:solidFill>
              </a:rPr>
              <a:t>Lesson Materials are Available</a:t>
            </a:r>
          </a:p>
        </p:txBody>
      </p:sp>
      <p:sp>
        <p:nvSpPr>
          <p:cNvPr id="14339" name="Rectangle 3"/>
          <p:cNvSpPr>
            <a:spLocks noGrp="1" noChangeArrowheads="1"/>
          </p:cNvSpPr>
          <p:nvPr>
            <p:ph idx="1"/>
          </p:nvPr>
        </p:nvSpPr>
        <p:spPr/>
        <p:txBody>
          <a:bodyPr/>
          <a:lstStyle/>
          <a:p>
            <a:r>
              <a:rPr lang="en-US" dirty="0" smtClean="0"/>
              <a:t>Established requirements and topics to discuss, no need to create a new message.</a:t>
            </a:r>
          </a:p>
          <a:p>
            <a:r>
              <a:rPr lang="en-US" dirty="0" smtClean="0"/>
              <a:t>Experienced help, many surveyors have participated as instructors.</a:t>
            </a:r>
          </a:p>
          <a:p>
            <a:r>
              <a:rPr lang="en-US" dirty="0" smtClean="0"/>
              <a:t>Worksheets, workflows and other materials available online or from the </a:t>
            </a:r>
            <a:r>
              <a:rPr lang="en-US" dirty="0" smtClean="0"/>
              <a:t>Public Relations Committee</a:t>
            </a:r>
            <a:r>
              <a:rPr lang="en-US"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53536"/>
            <a:ext cx="8229600" cy="1143000"/>
          </a:xfrm>
        </p:spPr>
        <p:txBody>
          <a:bodyPr/>
          <a:lstStyle/>
          <a:p>
            <a:pPr marL="54864" fontAlgn="auto">
              <a:spcAft>
                <a:spcPts val="0"/>
              </a:spcAft>
              <a:defRPr/>
            </a:pPr>
            <a:r>
              <a:rPr lang="en-US">
                <a:solidFill>
                  <a:schemeClr val="tx2">
                    <a:tint val="100000"/>
                    <a:shade val="90000"/>
                    <a:satMod val="250000"/>
                    <a:alpha val="100000"/>
                  </a:schemeClr>
                </a:solidFill>
              </a:rPr>
              <a:t>Small Time Commitment</a:t>
            </a:r>
          </a:p>
        </p:txBody>
      </p:sp>
      <p:sp>
        <p:nvSpPr>
          <p:cNvPr id="15363" name="Rectangle 3"/>
          <p:cNvSpPr>
            <a:spLocks noGrp="1" noChangeArrowheads="1"/>
          </p:cNvSpPr>
          <p:nvPr>
            <p:ph idx="1"/>
          </p:nvPr>
        </p:nvSpPr>
        <p:spPr/>
        <p:txBody>
          <a:bodyPr/>
          <a:lstStyle/>
          <a:p>
            <a:r>
              <a:rPr lang="en-US" dirty="0" smtClean="0"/>
              <a:t>Entire merit badge can be completed in approximately 4 hours.</a:t>
            </a:r>
          </a:p>
          <a:p>
            <a:r>
              <a:rPr lang="en-US" dirty="0" smtClean="0"/>
              <a:t>Often local districts hold merit badge clinics, pow-wows, or fairs and provide structure and meals to the scouts.</a:t>
            </a:r>
          </a:p>
          <a:p>
            <a:r>
              <a:rPr lang="en-US" dirty="0" smtClean="0"/>
              <a:t>Many clinics divide the classes into two days, often two consecutive Fridays or Saturdays.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53536"/>
            <a:ext cx="8229600" cy="1143000"/>
          </a:xfrm>
        </p:spPr>
        <p:txBody>
          <a:bodyPr/>
          <a:lstStyle/>
          <a:p>
            <a:pPr marL="54864" fontAlgn="auto">
              <a:spcAft>
                <a:spcPts val="0"/>
              </a:spcAft>
              <a:defRPr/>
            </a:pPr>
            <a:r>
              <a:rPr lang="en-US">
                <a:solidFill>
                  <a:schemeClr val="tx2">
                    <a:tint val="100000"/>
                    <a:shade val="90000"/>
                    <a:satMod val="250000"/>
                    <a:alpha val="100000"/>
                  </a:schemeClr>
                </a:solidFill>
              </a:rPr>
              <a:t>Lesson format</a:t>
            </a:r>
          </a:p>
        </p:txBody>
      </p:sp>
      <p:sp>
        <p:nvSpPr>
          <p:cNvPr id="16387" name="Rectangle 3"/>
          <p:cNvSpPr>
            <a:spLocks noGrp="1" noChangeArrowheads="1"/>
          </p:cNvSpPr>
          <p:nvPr>
            <p:ph idx="1"/>
          </p:nvPr>
        </p:nvSpPr>
        <p:spPr>
          <a:xfrm>
            <a:off x="457200" y="1447800"/>
            <a:ext cx="4953000" cy="5181600"/>
          </a:xfrm>
        </p:spPr>
        <p:txBody>
          <a:bodyPr/>
          <a:lstStyle/>
          <a:p>
            <a:pPr>
              <a:lnSpc>
                <a:spcPct val="90000"/>
              </a:lnSpc>
            </a:pPr>
            <a:r>
              <a:rPr lang="en-US" sz="2400" smtClean="0"/>
              <a:t>First 2 Hours</a:t>
            </a:r>
          </a:p>
          <a:p>
            <a:pPr lvl="1">
              <a:lnSpc>
                <a:spcPct val="90000"/>
              </a:lnSpc>
            </a:pPr>
            <a:r>
              <a:rPr lang="en-US" sz="2000" smtClean="0"/>
              <a:t>First Aid</a:t>
            </a:r>
          </a:p>
          <a:p>
            <a:pPr lvl="1">
              <a:lnSpc>
                <a:spcPct val="90000"/>
              </a:lnSpc>
            </a:pPr>
            <a:r>
              <a:rPr lang="en-US" sz="2000" smtClean="0"/>
              <a:t>5 point traverse</a:t>
            </a:r>
          </a:p>
          <a:p>
            <a:pPr lvl="2">
              <a:lnSpc>
                <a:spcPct val="90000"/>
              </a:lnSpc>
            </a:pPr>
            <a:r>
              <a:rPr lang="en-US" sz="1800" smtClean="0"/>
              <a:t>2 side shots</a:t>
            </a:r>
          </a:p>
          <a:p>
            <a:pPr lvl="1">
              <a:lnSpc>
                <a:spcPct val="90000"/>
              </a:lnSpc>
            </a:pPr>
            <a:r>
              <a:rPr lang="en-US" sz="2000" smtClean="0"/>
              <a:t>Leveling exercise</a:t>
            </a:r>
          </a:p>
          <a:p>
            <a:pPr lvl="1">
              <a:lnSpc>
                <a:spcPct val="90000"/>
              </a:lnSpc>
            </a:pPr>
            <a:r>
              <a:rPr lang="en-US" sz="2000" smtClean="0"/>
              <a:t>Discuss GPS</a:t>
            </a:r>
          </a:p>
          <a:p>
            <a:pPr>
              <a:lnSpc>
                <a:spcPct val="90000"/>
              </a:lnSpc>
            </a:pPr>
            <a:r>
              <a:rPr lang="en-US" sz="2400" smtClean="0"/>
              <a:t>Second 2 hours</a:t>
            </a:r>
          </a:p>
          <a:p>
            <a:pPr lvl="1">
              <a:lnSpc>
                <a:spcPct val="90000"/>
              </a:lnSpc>
            </a:pPr>
            <a:r>
              <a:rPr lang="en-US" sz="2000" smtClean="0"/>
              <a:t>Compute Closure (&lt;5 feet)</a:t>
            </a:r>
          </a:p>
          <a:p>
            <a:pPr lvl="1">
              <a:lnSpc>
                <a:spcPct val="90000"/>
              </a:lnSpc>
            </a:pPr>
            <a:r>
              <a:rPr lang="en-US" sz="2000" smtClean="0"/>
              <a:t>Draw map to scale</a:t>
            </a:r>
          </a:p>
          <a:p>
            <a:pPr lvl="1">
              <a:lnSpc>
                <a:spcPct val="90000"/>
              </a:lnSpc>
            </a:pPr>
            <a:r>
              <a:rPr lang="en-US" sz="2000" smtClean="0"/>
              <a:t>Write metes and bounds description</a:t>
            </a:r>
          </a:p>
          <a:p>
            <a:pPr lvl="1">
              <a:lnSpc>
                <a:spcPct val="90000"/>
              </a:lnSpc>
            </a:pPr>
            <a:r>
              <a:rPr lang="en-US" sz="2000" smtClean="0"/>
              <a:t>Discuss Surveying with LS</a:t>
            </a:r>
          </a:p>
          <a:p>
            <a:pPr>
              <a:lnSpc>
                <a:spcPct val="90000"/>
              </a:lnSpc>
            </a:pPr>
            <a:r>
              <a:rPr lang="en-US" sz="2400" smtClean="0"/>
              <a:t>Homework</a:t>
            </a:r>
          </a:p>
          <a:p>
            <a:pPr lvl="1">
              <a:lnSpc>
                <a:spcPct val="90000"/>
              </a:lnSpc>
            </a:pPr>
            <a:r>
              <a:rPr lang="en-US" sz="2000" smtClean="0"/>
              <a:t>Obtain copy of deed</a:t>
            </a:r>
          </a:p>
          <a:p>
            <a:pPr lvl="1">
              <a:lnSpc>
                <a:spcPct val="90000"/>
              </a:lnSpc>
            </a:pPr>
            <a:endParaRPr lang="en-US" sz="2000" smtClean="0"/>
          </a:p>
        </p:txBody>
      </p:sp>
      <p:pic>
        <p:nvPicPr>
          <p:cNvPr id="1638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19600" y="1676400"/>
            <a:ext cx="42672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2" descr="poisonivy8-11b"/>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2600" y="2971800"/>
            <a:ext cx="3048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descr="normal_tick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1800" y="3810000"/>
            <a:ext cx="350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descr="karl-lehmann-great-basin-rattlesnake-a-subspecies-of-the-western-rattler-utah-u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2895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17728"/>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86000" y="2743200"/>
            <a:ext cx="2320925"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457200" y="253536"/>
            <a:ext cx="8229600" cy="1143000"/>
          </a:xfrm>
        </p:spPr>
        <p:txBody>
          <a:bodyPr/>
          <a:lstStyle/>
          <a:p>
            <a:pPr marL="54864" fontAlgn="auto">
              <a:spcAft>
                <a:spcPts val="0"/>
              </a:spcAft>
              <a:defRPr/>
            </a:pPr>
            <a:r>
              <a:rPr lang="en-US">
                <a:solidFill>
                  <a:schemeClr val="tx2">
                    <a:tint val="100000"/>
                    <a:shade val="90000"/>
                    <a:satMod val="250000"/>
                    <a:alpha val="100000"/>
                  </a:schemeClr>
                </a:solidFill>
              </a:rPr>
              <a:t>First Aid</a:t>
            </a:r>
          </a:p>
        </p:txBody>
      </p:sp>
      <p:sp>
        <p:nvSpPr>
          <p:cNvPr id="17415" name="Rectangle 3"/>
          <p:cNvSpPr>
            <a:spLocks noGrp="1" noChangeArrowheads="1"/>
          </p:cNvSpPr>
          <p:nvPr>
            <p:ph idx="1"/>
          </p:nvPr>
        </p:nvSpPr>
        <p:spPr>
          <a:xfrm>
            <a:off x="457200" y="1524000"/>
            <a:ext cx="8229600" cy="1295400"/>
          </a:xfrm>
        </p:spPr>
        <p:txBody>
          <a:bodyPr/>
          <a:lstStyle/>
          <a:p>
            <a:pPr>
              <a:lnSpc>
                <a:spcPct val="80000"/>
              </a:lnSpc>
            </a:pPr>
            <a:r>
              <a:rPr lang="en-US" sz="1800" smtClean="0"/>
              <a:t>Show that you know first aid for the types of injuries that could occur while surveying, including cuts, scratches, snakebite, insect stings, tick bites, heat and cold reactions, and dehydration. Explain to your counselor why a surveyor should be able to identify the poisonous plants and poisonous animals that are found in your area.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5867400" cy="990600"/>
          </a:xfrm>
        </p:spPr>
        <p:txBody>
          <a:bodyPr/>
          <a:lstStyle/>
          <a:p>
            <a:pPr marL="54864" fontAlgn="auto">
              <a:spcAft>
                <a:spcPts val="0"/>
              </a:spcAft>
              <a:defRPr/>
            </a:pPr>
            <a:r>
              <a:rPr lang="en-US" dirty="0">
                <a:solidFill>
                  <a:schemeClr val="tx2">
                    <a:tint val="100000"/>
                    <a:shade val="90000"/>
                    <a:satMod val="250000"/>
                    <a:alpha val="100000"/>
                  </a:schemeClr>
                </a:solidFill>
              </a:rPr>
              <a:t>5 sided traverse</a:t>
            </a:r>
          </a:p>
        </p:txBody>
      </p:sp>
      <p:sp>
        <p:nvSpPr>
          <p:cNvPr id="18435" name="Rectangle 3"/>
          <p:cNvSpPr>
            <a:spLocks noGrp="1" noChangeArrowheads="1"/>
          </p:cNvSpPr>
          <p:nvPr>
            <p:ph idx="1"/>
          </p:nvPr>
        </p:nvSpPr>
        <p:spPr>
          <a:xfrm>
            <a:off x="304800" y="1524000"/>
            <a:ext cx="6096000" cy="5334000"/>
          </a:xfrm>
        </p:spPr>
        <p:txBody>
          <a:bodyPr/>
          <a:lstStyle/>
          <a:p>
            <a:pPr>
              <a:lnSpc>
                <a:spcPct val="80000"/>
              </a:lnSpc>
            </a:pPr>
            <a:r>
              <a:rPr lang="en-US" sz="1800" smtClean="0"/>
              <a:t>Find and mark the corners of a five-sided lot that has been laid out by your counselor to fit the land available. Set an </a:t>
            </a:r>
            <a:r>
              <a:rPr lang="en-US" sz="1800" u="sng" smtClean="0"/>
              <a:t>instrument over each of the corners and record the angle turned between each line and the distance measured between each corner</a:t>
            </a:r>
            <a:r>
              <a:rPr lang="en-US" sz="1800" smtClean="0"/>
              <a:t>, as directed by your counselor. With the assistance of the counselor, compute the error of closure from the recorded notes. The </a:t>
            </a:r>
            <a:r>
              <a:rPr lang="en-US" sz="1800" u="sng" smtClean="0"/>
              <a:t>error of closure must not be more than 5 feet</a:t>
            </a:r>
            <a:r>
              <a:rPr lang="en-US" sz="1800" smtClean="0"/>
              <a:t>. From the corners, </a:t>
            </a:r>
            <a:r>
              <a:rPr lang="en-US" sz="1800" u="sng" smtClean="0"/>
              <a:t>take compass readings or turn angles to trees, shrubs, and rocks and measure to them.</a:t>
            </a:r>
            <a:r>
              <a:rPr lang="en-US" sz="1800" smtClean="0"/>
              <a:t> All measurements should be made using instruments, methods, and accuracies consistent with current technology.</a:t>
            </a:r>
          </a:p>
          <a:p>
            <a:pPr>
              <a:lnSpc>
                <a:spcPct val="80000"/>
              </a:lnSpc>
            </a:pPr>
            <a:r>
              <a:rPr lang="en-US" sz="1800" smtClean="0"/>
              <a:t>Since the equipment to be used in any surveying job is dependent on the accuracy needed, and five feet is pretty loose, most any technology can be employed.  Exposing the scouts to a variety of gear is useful.</a:t>
            </a:r>
          </a:p>
          <a:p>
            <a:pPr>
              <a:lnSpc>
                <a:spcPct val="80000"/>
              </a:lnSpc>
            </a:pPr>
            <a:r>
              <a:rPr lang="en-US" sz="1800" smtClean="0"/>
              <a:t>Most effective setup seems to be compass and tape for up to three legs and total station or two for the remainder.</a:t>
            </a:r>
          </a:p>
          <a:p>
            <a:pPr>
              <a:lnSpc>
                <a:spcPct val="80000"/>
              </a:lnSpc>
            </a:pPr>
            <a:r>
              <a:rPr lang="en-US" sz="1800" smtClean="0"/>
              <a:t>Divide scouts into crews of two to three scouts.</a:t>
            </a:r>
          </a:p>
          <a:p>
            <a:pPr>
              <a:lnSpc>
                <a:spcPct val="80000"/>
              </a:lnSpc>
            </a:pPr>
            <a:r>
              <a:rPr lang="en-US" sz="1800" smtClean="0"/>
              <a:t>All lines and azimuths/angles can be measured by each boy, crew can average measurements.</a:t>
            </a:r>
          </a:p>
          <a:p>
            <a:pPr>
              <a:lnSpc>
                <a:spcPct val="80000"/>
              </a:lnSpc>
            </a:pPr>
            <a:endParaRPr lang="en-US" sz="1800" smtClean="0"/>
          </a:p>
        </p:txBody>
      </p:sp>
      <p:pic>
        <p:nvPicPr>
          <p:cNvPr id="18436"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24600" y="228600"/>
            <a:ext cx="25955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4600" y="3352800"/>
            <a:ext cx="2590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132</TotalTime>
  <Words>953</Words>
  <Application>Microsoft Office PowerPoint</Application>
  <PresentationFormat>On-screen Show (4:3)</PresentationFormat>
  <Paragraphs>67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Foundry</vt:lpstr>
      <vt:lpstr>Surveying Merit Badge</vt:lpstr>
      <vt:lpstr>Surveying Merit Badge Facts</vt:lpstr>
      <vt:lpstr>Why Teach Merit Badges</vt:lpstr>
      <vt:lpstr>Engaged Audience</vt:lpstr>
      <vt:lpstr>Lesson Materials are Available</vt:lpstr>
      <vt:lpstr>Small Time Commitment</vt:lpstr>
      <vt:lpstr>Lesson format</vt:lpstr>
      <vt:lpstr>First Aid</vt:lpstr>
      <vt:lpstr>5 sided traverse</vt:lpstr>
      <vt:lpstr>Leveling Exercise</vt:lpstr>
      <vt:lpstr>Discuss GPS</vt:lpstr>
      <vt:lpstr>Note Reduction</vt:lpstr>
      <vt:lpstr>Discussion</vt:lpstr>
      <vt:lpstr>Homework</vt:lpstr>
      <vt:lpstr>Sign off the scouts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Surveying Merit Badge</dc:title>
  <dc:creator>HP Authorized Customer</dc:creator>
  <cp:lastModifiedBy>bradmortensen</cp:lastModifiedBy>
  <cp:revision>11</cp:revision>
  <dcterms:created xsi:type="dcterms:W3CDTF">2011-07-13T05:11:26Z</dcterms:created>
  <dcterms:modified xsi:type="dcterms:W3CDTF">2014-03-17T15:00:15Z</dcterms:modified>
</cp:coreProperties>
</file>